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309" r:id="rId7"/>
    <p:sldId id="305" r:id="rId8"/>
    <p:sldId id="308" r:id="rId9"/>
    <p:sldId id="310" r:id="rId10"/>
    <p:sldId id="262" r:id="rId11"/>
    <p:sldId id="302" r:id="rId12"/>
    <p:sldId id="297" r:id="rId13"/>
    <p:sldId id="300" r:id="rId14"/>
    <p:sldId id="298" r:id="rId15"/>
    <p:sldId id="301" r:id="rId16"/>
    <p:sldId id="312" r:id="rId17"/>
    <p:sldId id="313" r:id="rId18"/>
    <p:sldId id="299" r:id="rId19"/>
    <p:sldId id="314" r:id="rId20"/>
    <p:sldId id="306" r:id="rId21"/>
    <p:sldId id="303" r:id="rId22"/>
    <p:sldId id="307" r:id="rId23"/>
    <p:sldId id="304" r:id="rId24"/>
    <p:sldId id="311" r:id="rId25"/>
  </p:sldIdLst>
  <p:sldSz cx="9144000" cy="5143500" type="screen16x9"/>
  <p:notesSz cx="6858000" cy="9144000"/>
  <p:embeddedFontLst>
    <p:embeddedFont>
      <p:font typeface="Dosis" pitchFamily="2" charset="0"/>
      <p:regular r:id="rId27"/>
      <p:bold r:id="rId28"/>
    </p:embeddedFont>
    <p:embeddedFont>
      <p:font typeface="Lexend" panose="020B0604020202020204" charset="0"/>
      <p:regular r:id="rId29"/>
      <p:bold r:id="rId30"/>
    </p:embeddedFont>
    <p:embeddedFont>
      <p:font typeface="Lexend Medium" panose="020B0604020202020204" charset="0"/>
      <p:regular r:id="rId31"/>
      <p:bold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702D3-6FE5-4A94-BF17-518F76253725}">
  <a:tblStyle styleId="{47D702D3-6FE5-4A94-BF17-518F76253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2400FD-8CBC-490D-8B31-D7BB7E2222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5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5D5CC335-5173-BB1D-2451-BC950E6F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4d99d1a72_0_15:notes">
            <a:extLst>
              <a:ext uri="{FF2B5EF4-FFF2-40B4-BE49-F238E27FC236}">
                <a16:creationId xmlns:a16="http://schemas.microsoft.com/office/drawing/2014/main" id="{E4BEFA9F-8036-7018-70D1-4BEB5EDA1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4d99d1a72_0_15:notes">
            <a:extLst>
              <a:ext uri="{FF2B5EF4-FFF2-40B4-BE49-F238E27FC236}">
                <a16:creationId xmlns:a16="http://schemas.microsoft.com/office/drawing/2014/main" id="{03C7D0ED-7C89-66C9-78F6-EEC38876F2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E2BD511-5AC7-7536-6EA3-13BDF788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8CA6C048-5F5E-866B-4250-DE62CCE1DD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3EFFCE4C-7E5E-5FFC-443D-B063E48C3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0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8AE8A17-C815-BCA6-BE3C-53F0E4BD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A86C10E0-B143-76F8-6ADA-775BDFB27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CAD27C43-1F03-C730-7EFD-999D758CEA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22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C395FFB-318A-6B9D-EE35-7A260791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9AAA8178-3E48-2348-3691-E2B468E44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8D3DC6A3-A06F-E3BB-6B81-C875DC1D1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46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2D383D3-2B0B-B424-D948-F2B63F5E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E480CC4E-E408-BF55-244B-0DFBF4FAC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1F365CC8-1C9C-5BDE-95D3-B3A1BEEEA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B67A237-7974-914B-6457-7C79276BE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2DA24CB4-F805-2C52-BE7B-53FC28080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A0028AC2-9AB8-54FE-0932-315945BB8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25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1432558-0EC3-CF51-0F81-D52AB125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1D91563C-C7BD-26E7-AFDC-89E326761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C3263CE1-61F5-F8DE-E3AF-99F933860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7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2ABDA7B-80CD-4282-8C88-62F3F425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57BEF229-8E46-8943-F83D-58D27B5AFC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2D90CD3E-C2E3-F98E-404B-3480D6377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31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755C1BB-EE97-87EA-B460-3C2DCCC8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7EC2BB54-A177-FE81-1255-F82603C56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36FD1282-854F-6C18-E98A-2923BD142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6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8F5AFD8-A06A-E297-A746-3421242D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BE1618EB-6309-4889-11C2-BFADD2BD66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812924A3-6CAB-6FA6-30D5-B6A304507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863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3A7F543-B2CB-B817-EDCB-1B203122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904B7F74-CC4C-CD2F-A0C9-9A52452EDA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1CC29494-A1F4-532F-B2E0-99472331B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767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24E31AA-E309-B01A-BF6F-5270230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6DD38B86-F5D4-CC5E-17FE-89600616E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40E8AEBB-5468-C1B9-D394-96B31CC82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33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64BFA1C-F4F3-73DD-3D88-CD012EFC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CEA13EF0-33F8-5F25-BF07-CFB2344F0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A2882F99-E4E6-9B41-7939-FC19008F37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34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A035A4-1E0E-32FB-BC10-9080E60B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08:notes">
            <a:extLst>
              <a:ext uri="{FF2B5EF4-FFF2-40B4-BE49-F238E27FC236}">
                <a16:creationId xmlns:a16="http://schemas.microsoft.com/office/drawing/2014/main" id="{2EB1160D-5C84-97DD-0E57-5A626A6A6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08:notes">
            <a:extLst>
              <a:ext uri="{FF2B5EF4-FFF2-40B4-BE49-F238E27FC236}">
                <a16:creationId xmlns:a16="http://schemas.microsoft.com/office/drawing/2014/main" id="{64CCB5C1-D9CE-DADC-DB8E-C62ED6D09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46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571CAA39-277B-8BC8-34F9-A9348BFD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>
            <a:extLst>
              <a:ext uri="{FF2B5EF4-FFF2-40B4-BE49-F238E27FC236}">
                <a16:creationId xmlns:a16="http://schemas.microsoft.com/office/drawing/2014/main" id="{647CAA2E-7F4E-7052-E9F3-0528D3E34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>
            <a:extLst>
              <a:ext uri="{FF2B5EF4-FFF2-40B4-BE49-F238E27FC236}">
                <a16:creationId xmlns:a16="http://schemas.microsoft.com/office/drawing/2014/main" id="{55C8C596-A5F8-5FFE-1AEC-0B1FAB24A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4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BCFB0EA8-E817-1D0A-444E-333268B26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>
            <a:extLst>
              <a:ext uri="{FF2B5EF4-FFF2-40B4-BE49-F238E27FC236}">
                <a16:creationId xmlns:a16="http://schemas.microsoft.com/office/drawing/2014/main" id="{8262FEEE-0B81-3C51-DA29-2BD0A0E2F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>
            <a:extLst>
              <a:ext uri="{FF2B5EF4-FFF2-40B4-BE49-F238E27FC236}">
                <a16:creationId xmlns:a16="http://schemas.microsoft.com/office/drawing/2014/main" id="{4A48F566-D377-EB60-DB09-88788F5490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6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EE6BBEE7-E69F-8224-5F95-0341A6D78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>
            <a:extLst>
              <a:ext uri="{FF2B5EF4-FFF2-40B4-BE49-F238E27FC236}">
                <a16:creationId xmlns:a16="http://schemas.microsoft.com/office/drawing/2014/main" id="{F12C21DE-DD78-5400-49CD-22526211E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>
            <a:extLst>
              <a:ext uri="{FF2B5EF4-FFF2-40B4-BE49-F238E27FC236}">
                <a16:creationId xmlns:a16="http://schemas.microsoft.com/office/drawing/2014/main" id="{ACBDF43A-1B78-11F2-3B8E-ED9995C19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374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27AC7EB1-867E-6966-EFDD-B27DF49B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32:notes">
            <a:extLst>
              <a:ext uri="{FF2B5EF4-FFF2-40B4-BE49-F238E27FC236}">
                <a16:creationId xmlns:a16="http://schemas.microsoft.com/office/drawing/2014/main" id="{F9636E74-4AD7-4A90-248B-3CEDDB38CA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32:notes">
            <a:extLst>
              <a:ext uri="{FF2B5EF4-FFF2-40B4-BE49-F238E27FC236}">
                <a16:creationId xmlns:a16="http://schemas.microsoft.com/office/drawing/2014/main" id="{82276E94-1ADD-A8FF-1E94-B8E64CEA4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2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484000" y="1071863"/>
            <a:ext cx="4946700" cy="22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2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484000" y="3595838"/>
            <a:ext cx="4946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 flipH="1">
            <a:off x="-2148200" y="338600"/>
            <a:ext cx="5632200" cy="446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 flipH="1">
            <a:off x="4178500" y="2508075"/>
            <a:ext cx="40527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836325" y="1518238"/>
            <a:ext cx="1308300" cy="7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-2173550" y="338600"/>
            <a:ext cx="6130800" cy="446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646100" y="2807225"/>
            <a:ext cx="35034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20000" y="2807225"/>
            <a:ext cx="35034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20000" y="2445650"/>
            <a:ext cx="35034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646101" y="2445650"/>
            <a:ext cx="35034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None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5" hasCustomPrompt="1"/>
          </p:nvPr>
        </p:nvSpPr>
        <p:spPr>
          <a:xfrm>
            <a:off x="811675" y="1966738"/>
            <a:ext cx="734700" cy="4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6" hasCustomPrompt="1"/>
          </p:nvPr>
        </p:nvSpPr>
        <p:spPr>
          <a:xfrm>
            <a:off x="4736975" y="1966738"/>
            <a:ext cx="734700" cy="4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993625"/>
            <a:ext cx="4544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2223425"/>
            <a:ext cx="4544100" cy="1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495275" y="338600"/>
            <a:ext cx="5632200" cy="446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341400" y="341450"/>
            <a:ext cx="8461200" cy="44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17000"/>
          </a:blip>
          <a:srcRect t="15789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938450" y="1555075"/>
            <a:ext cx="45795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938450" y="2705688"/>
            <a:ext cx="45795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3"/>
          </p:nvPr>
        </p:nvSpPr>
        <p:spPr>
          <a:xfrm>
            <a:off x="938450" y="3856300"/>
            <a:ext cx="45795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938450" y="1300475"/>
            <a:ext cx="4579500" cy="3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5"/>
          </p:nvPr>
        </p:nvSpPr>
        <p:spPr>
          <a:xfrm>
            <a:off x="938450" y="2451125"/>
            <a:ext cx="4579500" cy="3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938450" y="3601775"/>
            <a:ext cx="4579500" cy="3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 sz="18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>
            <a:spLocks noGrp="1"/>
          </p:cNvSpPr>
          <p:nvPr>
            <p:ph type="pic" idx="7"/>
          </p:nvPr>
        </p:nvSpPr>
        <p:spPr>
          <a:xfrm>
            <a:off x="5767075" y="338600"/>
            <a:ext cx="5632200" cy="446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04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2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ko/photo/93733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Oveneke,+M+C" TargetMode="External"/><Relationship Id="rId3" Type="http://schemas.openxmlformats.org/officeDocument/2006/relationships/hyperlink" Target="https://www.spiedigitallibrary.org/profile/Chengyun.Liu-5073364" TargetMode="External"/><Relationship Id="rId7" Type="http://schemas.openxmlformats.org/officeDocument/2006/relationships/hyperlink" Target="https://www.spiedigitallibrary.org/profile/Hualin.Li-507336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piedigitallibrary.org/profile/Xintong.Zhang-5073367" TargetMode="External"/><Relationship Id="rId11" Type="http://schemas.openxmlformats.org/officeDocument/2006/relationships/hyperlink" Target="https://arxiv.org/search/cs?searchtype=author&amp;query=Onya,+J+A" TargetMode="External"/><Relationship Id="rId5" Type="http://schemas.openxmlformats.org/officeDocument/2006/relationships/hyperlink" Target="https://www.spiedigitallibrary.org/profile/Boya.Huang-5073366" TargetMode="External"/><Relationship Id="rId10" Type="http://schemas.openxmlformats.org/officeDocument/2006/relationships/hyperlink" Target="https://arxiv.org/search/cs?searchtype=author&amp;query=Nsadisa,+D+L" TargetMode="External"/><Relationship Id="rId4" Type="http://schemas.openxmlformats.org/officeDocument/2006/relationships/hyperlink" Target="https://www.spiedigitallibrary.org/profile/Feiyang.Zhao-5073365" TargetMode="External"/><Relationship Id="rId9" Type="http://schemas.openxmlformats.org/officeDocument/2006/relationships/hyperlink" Target="https://arxiv.org/search/cs?searchtype=author&amp;query=Vaishampayan,+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3434578" y="1079489"/>
            <a:ext cx="5501646" cy="22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AI-BASED COW FACE IDENTIFICATION FOR IMPROVED LIVESTOCK MANAGEMENT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3484000" y="3482151"/>
            <a:ext cx="2351805" cy="1357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Joel Job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Karthik AV</a:t>
            </a:r>
          </a:p>
          <a:p>
            <a:pPr algn="l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Nandana S Babu</a:t>
            </a:r>
          </a:p>
          <a:p>
            <a:pPr algn="l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Nihitha K 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6" name="Google Shape;166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96" t="22416" r="-275" b="28935"/>
          <a:stretch/>
        </p:blipFill>
        <p:spPr>
          <a:xfrm flipH="1">
            <a:off x="-2148200" y="338600"/>
            <a:ext cx="5632200" cy="4466400"/>
          </a:xfrm>
          <a:prstGeom prst="roundRect">
            <a:avLst>
              <a:gd name="adj" fmla="val 50000"/>
            </a:avLst>
          </a:prstGeom>
        </p:spPr>
      </p:pic>
      <p:cxnSp>
        <p:nvCxnSpPr>
          <p:cNvPr id="167" name="Google Shape;167;p26"/>
          <p:cNvCxnSpPr/>
          <p:nvPr/>
        </p:nvCxnSpPr>
        <p:spPr>
          <a:xfrm rot="10800000">
            <a:off x="6973325" y="3447363"/>
            <a:ext cx="22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65;p26">
            <a:extLst>
              <a:ext uri="{FF2B5EF4-FFF2-40B4-BE49-F238E27FC236}">
                <a16:creationId xmlns:a16="http://schemas.microsoft.com/office/drawing/2014/main" id="{D46A6F00-D200-2223-7589-FC1186ACA739}"/>
              </a:ext>
            </a:extLst>
          </p:cNvPr>
          <p:cNvSpPr txBox="1">
            <a:spLocks/>
          </p:cNvSpPr>
          <p:nvPr/>
        </p:nvSpPr>
        <p:spPr>
          <a:xfrm>
            <a:off x="6544571" y="3484375"/>
            <a:ext cx="2645454" cy="135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:   </a:t>
            </a:r>
          </a:p>
          <a:p>
            <a:pPr algn="l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Sajeena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77025" y="541724"/>
            <a:ext cx="504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WORK DONE</a:t>
            </a:r>
          </a:p>
        </p:txBody>
      </p:sp>
      <p:cxnSp>
        <p:nvCxnSpPr>
          <p:cNvPr id="235" name="Google Shape;235;p32"/>
          <p:cNvCxnSpPr>
            <a:cxnSpLocks/>
          </p:cNvCxnSpPr>
          <p:nvPr/>
        </p:nvCxnSpPr>
        <p:spPr>
          <a:xfrm>
            <a:off x="526234" y="884375"/>
            <a:ext cx="0" cy="45734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BFC3C11-65D9-8FBD-061E-4F03E20F556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77025" y="1503817"/>
            <a:ext cx="4853555" cy="37304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cow image dataset from Kerala Veterinary and Animal Sciences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Organized images into folders named after individual cows.</a:t>
            </a:r>
          </a:p>
          <a:p>
            <a:pPr marL="0" indent="0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Performed image augmentation using YOLO-v8 to obtain 396 images per cow.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C2DD0-82B2-07F2-FC78-426A7919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23" y="0"/>
            <a:ext cx="38576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FAD11ECF-4851-7BFA-54AD-91F2575EB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>
            <a:extLst>
              <a:ext uri="{FF2B5EF4-FFF2-40B4-BE49-F238E27FC236}">
                <a16:creationId xmlns:a16="http://schemas.microsoft.com/office/drawing/2014/main" id="{F724DFD1-DAEA-55CA-4664-EF1BDEA1D0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025" y="541724"/>
            <a:ext cx="504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/>
              <a:t>WORK DONE</a:t>
            </a:r>
          </a:p>
        </p:txBody>
      </p:sp>
      <p:cxnSp>
        <p:nvCxnSpPr>
          <p:cNvPr id="235" name="Google Shape;235;p32">
            <a:extLst>
              <a:ext uri="{FF2B5EF4-FFF2-40B4-BE49-F238E27FC236}">
                <a16:creationId xmlns:a16="http://schemas.microsoft.com/office/drawing/2014/main" id="{F2E38095-9B27-2A2B-5146-450B803C14B3}"/>
              </a:ext>
            </a:extLst>
          </p:cNvPr>
          <p:cNvCxnSpPr>
            <a:cxnSpLocks/>
          </p:cNvCxnSpPr>
          <p:nvPr/>
        </p:nvCxnSpPr>
        <p:spPr>
          <a:xfrm>
            <a:off x="526234" y="884375"/>
            <a:ext cx="0" cy="45734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AFE04DC-6E05-A7DC-3992-85BA13B63CF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77025" y="1305856"/>
            <a:ext cx="4853555" cy="37304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dataset into: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Training set: 276 images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Validation set: 60 images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Test set: 60 images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the following 8 models: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(1) CNN 		(6)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(2) HOG+SVM		(7) EfficientNetB0             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(3) VGG16		(8)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   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(4) ResNet50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(5) Hybrid model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B0 + Transformer)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1806C-0CB5-4ABB-F5C8-DD2A64F1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23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4D07E4F-E818-C18E-6930-C1512002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B3BF232C-5F95-6361-03A4-F00B6CE8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259" y="400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Lexend" panose="020B0604020202020204" charset="0"/>
              </a:rPr>
              <a:t>BEFORE AUGMENTATION</a:t>
            </a:r>
            <a:endParaRPr dirty="0">
              <a:latin typeface="Lexen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E545C-4DA2-08DA-B9A6-E2B270B8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9" y="1100139"/>
            <a:ext cx="8052254" cy="35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CA55BAC8-B34C-36D6-DDD2-83303122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E793D4C5-4C85-7C40-D8B4-E4AE17D03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259" y="400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Lexend" panose="020B0604020202020204" charset="0"/>
              </a:rPr>
              <a:t>AFTER AUGMENTATION</a:t>
            </a:r>
            <a:endParaRPr dirty="0">
              <a:latin typeface="Lexen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5D8FD-93E4-FBDB-DB56-EEF50EC8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9" y="1136456"/>
            <a:ext cx="7952241" cy="34550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4C3AE-24AC-BD70-6A92-3F6B9390B49C}"/>
              </a:ext>
            </a:extLst>
          </p:cNvPr>
          <p:cNvSpPr/>
          <p:nvPr/>
        </p:nvSpPr>
        <p:spPr>
          <a:xfrm>
            <a:off x="5913120" y="3535680"/>
            <a:ext cx="274320" cy="116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00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C18EDF9-C09E-4176-3708-8266C6A9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90FBA416-7F56-566E-8BE2-7203F746C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0059" y="34942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9C8C7-7F07-8404-C517-C3B0969E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71" y="315816"/>
            <a:ext cx="2154488" cy="30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0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3E00BA7-157C-8157-5A0B-D378225E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8D6EB0F5-BBFC-E58F-1FA4-9AFF761BD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909" y="458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RESULTS &amp;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199DB-04AD-9616-3307-27BA78E5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635788"/>
              </p:ext>
            </p:extLst>
          </p:nvPr>
        </p:nvGraphicFramePr>
        <p:xfrm>
          <a:off x="946368" y="1037097"/>
          <a:ext cx="6524950" cy="3647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788">
                  <a:extLst>
                    <a:ext uri="{9D8B030D-6E8A-4147-A177-3AD203B41FA5}">
                      <a16:colId xmlns:a16="http://schemas.microsoft.com/office/drawing/2014/main" val="2477904452"/>
                    </a:ext>
                  </a:extLst>
                </a:gridCol>
                <a:gridCol w="1254792">
                  <a:extLst>
                    <a:ext uri="{9D8B030D-6E8A-4147-A177-3AD203B41FA5}">
                      <a16:colId xmlns:a16="http://schemas.microsoft.com/office/drawing/2014/main" val="178806566"/>
                    </a:ext>
                  </a:extLst>
                </a:gridCol>
                <a:gridCol w="1317532">
                  <a:extLst>
                    <a:ext uri="{9D8B030D-6E8A-4147-A177-3AD203B41FA5}">
                      <a16:colId xmlns:a16="http://schemas.microsoft.com/office/drawing/2014/main" val="516582836"/>
                    </a:ext>
                  </a:extLst>
                </a:gridCol>
                <a:gridCol w="924374">
                  <a:extLst>
                    <a:ext uri="{9D8B030D-6E8A-4147-A177-3AD203B41FA5}">
                      <a16:colId xmlns:a16="http://schemas.microsoft.com/office/drawing/2014/main" val="2776828975"/>
                    </a:ext>
                  </a:extLst>
                </a:gridCol>
                <a:gridCol w="1189464">
                  <a:extLst>
                    <a:ext uri="{9D8B030D-6E8A-4147-A177-3AD203B41FA5}">
                      <a16:colId xmlns:a16="http://schemas.microsoft.com/office/drawing/2014/main" val="815276383"/>
                    </a:ext>
                  </a:extLst>
                </a:gridCol>
              </a:tblGrid>
              <a:tr h="72558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ACCURACY</a:t>
                      </a:r>
                      <a:b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</a:br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(in 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89163"/>
                  </a:ext>
                </a:extLst>
              </a:tr>
              <a:tr h="302329">
                <a:tc>
                  <a:txBody>
                    <a:bodyPr/>
                    <a:lstStyle/>
                    <a:p>
                      <a:r>
                        <a:rPr lang="en-IN" dirty="0"/>
                        <a:t>SIMPLE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02392"/>
                  </a:ext>
                </a:extLst>
              </a:tr>
              <a:tr h="302329">
                <a:tc>
                  <a:txBody>
                    <a:bodyPr/>
                    <a:lstStyle/>
                    <a:p>
                      <a:r>
                        <a:rPr lang="en-IN" dirty="0"/>
                        <a:t>HOG + SVM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86332"/>
                  </a:ext>
                </a:extLst>
              </a:tr>
              <a:tr h="302329">
                <a:tc>
                  <a:txBody>
                    <a:bodyPr/>
                    <a:lstStyle/>
                    <a:p>
                      <a:r>
                        <a:rPr lang="en-IN" dirty="0"/>
                        <a:t>RESNET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10656"/>
                  </a:ext>
                </a:extLst>
              </a:tr>
              <a:tr h="302329">
                <a:tc>
                  <a:txBody>
                    <a:bodyPr/>
                    <a:lstStyle/>
                    <a:p>
                      <a:r>
                        <a:rPr lang="en-IN" dirty="0"/>
                        <a:t>VGG-16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90736"/>
                  </a:ext>
                </a:extLst>
              </a:tr>
              <a:tr h="348261">
                <a:tc>
                  <a:txBody>
                    <a:bodyPr/>
                    <a:lstStyle/>
                    <a:p>
                      <a:r>
                        <a:rPr lang="en-IN" dirty="0"/>
                        <a:t>MOBILENET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48343"/>
                  </a:ext>
                </a:extLst>
              </a:tr>
              <a:tr h="503335">
                <a:tc>
                  <a:txBody>
                    <a:bodyPr/>
                    <a:lstStyle/>
                    <a:p>
                      <a:r>
                        <a:rPr lang="en-IN" dirty="0"/>
                        <a:t>EFFICIENTNET 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357731"/>
                  </a:ext>
                </a:extLst>
              </a:tr>
              <a:tr h="503335">
                <a:tc>
                  <a:txBody>
                    <a:bodyPr/>
                    <a:lstStyle/>
                    <a:p>
                      <a:r>
                        <a:rPr lang="en-IN" dirty="0"/>
                        <a:t>EFFICIENTNET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97327"/>
                  </a:ext>
                </a:extLst>
              </a:tr>
              <a:tr h="348261">
                <a:tc>
                  <a:txBody>
                    <a:bodyPr/>
                    <a:lstStyle/>
                    <a:p>
                      <a:r>
                        <a:rPr lang="en-IN" dirty="0"/>
                        <a:t>HYBRID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1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68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6A115F3-9C69-A425-4DD8-651753AD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0E5E2-C07E-F3FC-9B5F-6342CB6E13EE}"/>
              </a:ext>
            </a:extLst>
          </p:cNvPr>
          <p:cNvSpPr txBox="1"/>
          <p:nvPr/>
        </p:nvSpPr>
        <p:spPr>
          <a:xfrm>
            <a:off x="1520284" y="2191119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CNN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B941A3E-B0AD-F6EF-3A80-0D03D5AB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12" y="2644604"/>
            <a:ext cx="2196000" cy="19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24BF8-45E8-68D9-11AA-F804208C5D79}"/>
              </a:ext>
            </a:extLst>
          </p:cNvPr>
          <p:cNvSpPr txBox="1"/>
          <p:nvPr/>
        </p:nvSpPr>
        <p:spPr>
          <a:xfrm>
            <a:off x="1520284" y="4551436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3141E-D16E-1214-99BA-2991959D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12" y="389726"/>
            <a:ext cx="2196000" cy="1768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FF6E3-177C-9C72-2910-84F08377B7D7}"/>
              </a:ext>
            </a:extLst>
          </p:cNvPr>
          <p:cNvSpPr txBox="1"/>
          <p:nvPr/>
        </p:nvSpPr>
        <p:spPr>
          <a:xfrm>
            <a:off x="5675971" y="2191119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9C976-1EB8-7BD8-C13D-FD968CE9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489" y="389725"/>
            <a:ext cx="2196000" cy="17688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650FE9-13BE-BF30-B18F-6CA172134D76}"/>
              </a:ext>
            </a:extLst>
          </p:cNvPr>
          <p:cNvSpPr/>
          <p:nvPr/>
        </p:nvSpPr>
        <p:spPr>
          <a:xfrm>
            <a:off x="5120640" y="389726"/>
            <a:ext cx="307340" cy="1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346FB-7236-F961-F823-120CDF7F755B}"/>
              </a:ext>
            </a:extLst>
          </p:cNvPr>
          <p:cNvSpPr/>
          <p:nvPr/>
        </p:nvSpPr>
        <p:spPr>
          <a:xfrm>
            <a:off x="6032500" y="389725"/>
            <a:ext cx="703580" cy="103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826D6-F9B2-4FC9-9CF6-5D27DD764F5F}"/>
              </a:ext>
            </a:extLst>
          </p:cNvPr>
          <p:cNvSpPr txBox="1"/>
          <p:nvPr/>
        </p:nvSpPr>
        <p:spPr>
          <a:xfrm>
            <a:off x="5348870" y="4551435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HOG+SVM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545FB9-5FFC-7512-0FE1-22DD4A961E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47" t="4896" r="9604"/>
          <a:stretch/>
        </p:blipFill>
        <p:spPr>
          <a:xfrm>
            <a:off x="4880335" y="2580165"/>
            <a:ext cx="2211154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5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C78B4D6-1F96-B708-8C91-C7323E54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13621-50E3-DE5F-4C0D-35AE86DEDDDD}"/>
              </a:ext>
            </a:extLst>
          </p:cNvPr>
          <p:cNvSpPr txBox="1"/>
          <p:nvPr/>
        </p:nvSpPr>
        <p:spPr>
          <a:xfrm>
            <a:off x="1293542" y="2332369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MobileNet-V2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7B349-40CA-AA27-E464-03117231E9FE}"/>
              </a:ext>
            </a:extLst>
          </p:cNvPr>
          <p:cNvSpPr txBox="1"/>
          <p:nvPr/>
        </p:nvSpPr>
        <p:spPr>
          <a:xfrm>
            <a:off x="1219201" y="4525463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EfficientNet-V2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FEB69-41B5-7844-4593-6D5AF523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22" y="392093"/>
            <a:ext cx="2367219" cy="189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6BC96-D99A-9184-03FB-B91F870AA589}"/>
              </a:ext>
            </a:extLst>
          </p:cNvPr>
          <p:cNvSpPr txBox="1"/>
          <p:nvPr/>
        </p:nvSpPr>
        <p:spPr>
          <a:xfrm>
            <a:off x="5575610" y="2282093"/>
            <a:ext cx="227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1ADC97-40EC-4200-2DBD-0A298CEF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9" y="392093"/>
            <a:ext cx="2211258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E7FEA8-7D4D-2055-9555-C5F22DF92036}"/>
              </a:ext>
            </a:extLst>
          </p:cNvPr>
          <p:cNvSpPr txBox="1"/>
          <p:nvPr/>
        </p:nvSpPr>
        <p:spPr>
          <a:xfrm>
            <a:off x="5575610" y="4452420"/>
            <a:ext cx="252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EfficientNet-B0+Transformer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8746298-8E13-D0A5-39B9-C2C994A5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122" y="2675918"/>
            <a:ext cx="2196000" cy="17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1CB99F-8B95-7336-1285-6D397458C687}"/>
              </a:ext>
            </a:extLst>
          </p:cNvPr>
          <p:cNvSpPr/>
          <p:nvPr/>
        </p:nvSpPr>
        <p:spPr>
          <a:xfrm>
            <a:off x="5608320" y="2681633"/>
            <a:ext cx="230505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766EC-1797-2AF2-1230-A74ECCEDC675}"/>
              </a:ext>
            </a:extLst>
          </p:cNvPr>
          <p:cNvSpPr/>
          <p:nvPr/>
        </p:nvSpPr>
        <p:spPr>
          <a:xfrm>
            <a:off x="6284595" y="2689860"/>
            <a:ext cx="794385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3338AA4-4676-C413-2AB0-3982D46A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7" y="2640146"/>
            <a:ext cx="2196000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8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DFCF37A-9DB8-8B53-87D4-00E3E07D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E3A9F878-8F3C-AB2A-FC2E-AF99D0A6C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093" y="7295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BEST MODEL SELECTION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0C537-5EF9-CB9E-74F6-6273413CD5E9}"/>
              </a:ext>
            </a:extLst>
          </p:cNvPr>
          <p:cNvSpPr txBox="1"/>
          <p:nvPr/>
        </p:nvSpPr>
        <p:spPr>
          <a:xfrm>
            <a:off x="869795" y="2133599"/>
            <a:ext cx="7404410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 Accuracy: 99.79%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Perfect Precision, Recall &amp; F1-Score: All metrics = 1.00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Balanced &amp; Consistent Performance across all classes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Combines Strengths of multiple models (CNN + Transformer or Ensemble)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Ideal for Cattle Identification Tasks due to zero misclassifications</a:t>
            </a:r>
          </a:p>
        </p:txBody>
      </p:sp>
      <p:sp>
        <p:nvSpPr>
          <p:cNvPr id="3" name="Google Shape;172;p27">
            <a:extLst>
              <a:ext uri="{FF2B5EF4-FFF2-40B4-BE49-F238E27FC236}">
                <a16:creationId xmlns:a16="http://schemas.microsoft.com/office/drawing/2014/main" id="{B61291F0-3365-D10B-0B35-66D1F4F555D5}"/>
              </a:ext>
            </a:extLst>
          </p:cNvPr>
          <p:cNvSpPr txBox="1">
            <a:spLocks/>
          </p:cNvSpPr>
          <p:nvPr/>
        </p:nvSpPr>
        <p:spPr>
          <a:xfrm>
            <a:off x="783191" y="15608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-IN" sz="2000" dirty="0"/>
              <a:t>Hybrid model is s elected as best model due to:</a:t>
            </a:r>
          </a:p>
        </p:txBody>
      </p:sp>
    </p:spTree>
    <p:extLst>
      <p:ext uri="{BB962C8B-B14F-4D97-AF65-F5344CB8AC3E}">
        <p14:creationId xmlns:p14="http://schemas.microsoft.com/office/powerpoint/2010/main" val="291767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547F6C0B-2282-3717-A397-6A697F9F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3E755250-3095-2B4C-9AA3-41179D1F4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8752" y="2909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BEST MODEL SELECTION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BE70EB-A8BB-1B3D-6835-3C07F327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56" y="1006210"/>
            <a:ext cx="5687739" cy="224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21C4-E522-64ED-F402-15B4F5B745A2}"/>
              </a:ext>
            </a:extLst>
          </p:cNvPr>
          <p:cNvSpPr txBox="1"/>
          <p:nvPr/>
        </p:nvSpPr>
        <p:spPr>
          <a:xfrm>
            <a:off x="1122556" y="3248722"/>
            <a:ext cx="7069873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Overfitting Observed: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hybrid model, the training and validation loss curves converge closely, and both accuracy curves remain consistently high with minimal gap, indicating that the model generalizes well to unseen data.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65838-89FA-C9FD-B7FD-42814A25017C}"/>
              </a:ext>
            </a:extLst>
          </p:cNvPr>
          <p:cNvSpPr txBox="1"/>
          <p:nvPr/>
        </p:nvSpPr>
        <p:spPr>
          <a:xfrm>
            <a:off x="858644" y="1327701"/>
            <a:ext cx="4572000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5578D2A-B012-9A06-BD80-64A4B217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8ADD410E-C340-E07F-74F4-3EDD7347E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66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CONCLUSION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605E1-4365-362A-8D5F-299AE955E317}"/>
              </a:ext>
            </a:extLst>
          </p:cNvPr>
          <p:cNvSpPr txBox="1"/>
          <p:nvPr/>
        </p:nvSpPr>
        <p:spPr>
          <a:xfrm>
            <a:off x="652162" y="1074299"/>
            <a:ext cx="4964520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traditional plastic ear tags with facial recognition technology.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permanent and non-invasive method of cattle identification.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animal welfare by avoiding physical tagging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scalable and modern approach to livestock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B80F5-D3A8-1BE2-A005-65FE24A0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" t="1186" b="6091"/>
          <a:stretch/>
        </p:blipFill>
        <p:spPr>
          <a:xfrm>
            <a:off x="6009579" y="211641"/>
            <a:ext cx="4019085" cy="47202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847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1FD6DF2-9848-E22A-EB1C-91515A61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20BE9566-7AD5-2E72-3417-FC28EBD15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52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FUTURE SCOPE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D4156-0643-D520-CA0F-34416B517FD9}"/>
              </a:ext>
            </a:extLst>
          </p:cNvPr>
          <p:cNvSpPr txBox="1"/>
          <p:nvPr/>
        </p:nvSpPr>
        <p:spPr>
          <a:xfrm>
            <a:off x="720000" y="1500040"/>
            <a:ext cx="5862320" cy="198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model for real-time cow identification.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cow images and breeds to improve accuracy.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model work on mobile or low-power devices.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image data with health records for better results.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5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CE3A9B0-C400-D145-2B54-5B85431E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ws eating grass&#10;&#10;Description automatically generated">
            <a:extLst>
              <a:ext uri="{FF2B5EF4-FFF2-40B4-BE49-F238E27FC236}">
                <a16:creationId xmlns:a16="http://schemas.microsoft.com/office/drawing/2014/main" id="{4FCAF161-CF29-A3E8-8804-58931C1B95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55600"/>
            <a:ext cx="8422640" cy="44704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CDAC3430-470C-281E-7DDB-4A09597ED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094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SOCIAL RELEVANCE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32C50-4E73-E779-0B5D-6F12BE5AC43E}"/>
              </a:ext>
            </a:extLst>
          </p:cNvPr>
          <p:cNvSpPr txBox="1"/>
          <p:nvPr/>
        </p:nvSpPr>
        <p:spPr>
          <a:xfrm>
            <a:off x="830025" y="1039147"/>
            <a:ext cx="7078419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Empowering Small-Scale Farmers : A mobile-based face recognition system makes AI-powered livestock management affordable and accessible.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Cattle Theft : Uniquely identifying cows via facial recognition creates a tamper-proof ownership record, reducing theft and fraud in livestock markets.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Food Security : By ensuring better cattle health and productivity, the system contributes to higher milk and meat yields, improving food supply and farmer income.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Encouraging Digital Transformation in Agriculture : Helps modernize traditional farming with AI and smart agriculture, bridging the gap between technology and rural communities.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8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41158D6-CE56-E006-86F9-7205BB45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32B3E2C1-2ED6-F804-BD7C-21B6542BB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40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REFERENCES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DF9B5-370D-3874-9B7D-CFCF69E6D3B2}"/>
              </a:ext>
            </a:extLst>
          </p:cNvPr>
          <p:cNvSpPr txBox="1"/>
          <p:nvPr/>
        </p:nvSpPr>
        <p:spPr>
          <a:xfrm>
            <a:off x="720000" y="1154600"/>
            <a:ext cx="80480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J. Smith et al., “RFID-Based Cattle Identification,” Journal of Animal Science, 2018.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R. Kumar and P. Singh, “Manual Cattle Identification,” Livestock Management Journal, 2019.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Y. Zheng et al., “Deep Learning for Animal Identification,” IEEE Transactions on Machine Learning, 2020.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J. Redmon et al., “YOLO: Real-Time Object Detection,” IEEE CVPR, 2016.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H. Li et al.,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Cattle Recognition,” Computer Vision in Agriculture Journal, 2021.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“YOLOv8: Next-Gen Object Detection,” 2023.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A. Patel and R. Shah, “Low-Quality Livestock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Images,”AI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Agriculture, 2022.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P. Ghosh et al., “Optimizing Deep Learning Models,” Embedded AI Journal, 2021.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9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4CC0D80-9073-676F-57FE-4196BF0B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CECC7-9B9B-E0BC-BFCE-C952C08B8003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0000" y="594007"/>
            <a:ext cx="7704000" cy="3955486"/>
          </a:xfrm>
          <a:prstGeom prst="rect">
            <a:avLst/>
          </a:prstGeom>
        </p:spPr>
      </p:pic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AA0EF152-979C-31AE-4856-80C6824A4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720" y="8581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tx1">
                    <a:lumMod val="50000"/>
                  </a:schemeClr>
                </a:solidFill>
              </a:rPr>
              <a:t>THANK YOU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9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13225" y="149676"/>
            <a:ext cx="45441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570350" y="1595549"/>
            <a:ext cx="4544100" cy="279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Livestock management is crucial for the dairy and meat industries.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of cattle identification, such as ear tags and branding, are prone to issues like loss, tampering, and inefficiency.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an AI-driven cattle identification system that ensures accurate tracking, reduces fraud, and improves farm management.</a:t>
            </a:r>
            <a:endParaRPr lang="en-IN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" name="Google Shape;203;p29"/>
          <p:cNvCxnSpPr/>
          <p:nvPr/>
        </p:nvCxnSpPr>
        <p:spPr>
          <a:xfrm>
            <a:off x="-135650" y="1328912"/>
            <a:ext cx="2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9177B8C-198E-288E-C6A6-BF0A50DD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11" y="1170725"/>
            <a:ext cx="2910615" cy="2802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 flipH="1">
            <a:off x="104108" y="2013150"/>
            <a:ext cx="40527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600" b="1" dirty="0"/>
              <a:t>OBJECTIVES</a:t>
            </a:r>
          </a:p>
        </p:txBody>
      </p:sp>
      <p:cxnSp>
        <p:nvCxnSpPr>
          <p:cNvPr id="210" name="Google Shape;210;p30"/>
          <p:cNvCxnSpPr/>
          <p:nvPr/>
        </p:nvCxnSpPr>
        <p:spPr>
          <a:xfrm rot="10800000">
            <a:off x="811645" y="1882918"/>
            <a:ext cx="0" cy="362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FF9BB3-4D14-C943-8B71-2E4C3F07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78757" y="297180"/>
            <a:ext cx="6860857" cy="455676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229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&amp; OBJECTIVES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1"/>
          </p:nvPr>
        </p:nvSpPr>
        <p:spPr>
          <a:xfrm>
            <a:off x="830892" y="995684"/>
            <a:ext cx="7704000" cy="2925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and compare different deep learning models for cow face identification and determine the most efficient and accurate model for real-world livestock management applications .                       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Permanent Solution: Facial recognition provides a lifelong identification method.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18;p31">
            <a:extLst>
              <a:ext uri="{FF2B5EF4-FFF2-40B4-BE49-F238E27FC236}">
                <a16:creationId xmlns:a16="http://schemas.microsoft.com/office/drawing/2014/main" id="{08A00B09-EB39-A316-E788-D57965E217B8}"/>
              </a:ext>
            </a:extLst>
          </p:cNvPr>
          <p:cNvSpPr txBox="1">
            <a:spLocks/>
          </p:cNvSpPr>
          <p:nvPr/>
        </p:nvSpPr>
        <p:spPr>
          <a:xfrm>
            <a:off x="830892" y="2795464"/>
            <a:ext cx="5976113" cy="255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None/>
              <a:defRPr sz="12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Dataset of Cattle Facial Images 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and Compare Different Deep Learning Models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Robust Cattle Recognition Model </a:t>
            </a: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Accuracy and Real-World Performance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86E6EC7C-98EA-49FC-F23C-4BD0A9A5A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F8736F-ED57-B211-01E2-772D35C3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98923" y="759480"/>
            <a:ext cx="7623717" cy="362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01163F-9A2A-1DA6-37F7-3F89F814461B}"/>
              </a:ext>
            </a:extLst>
          </p:cNvPr>
          <p:cNvSpPr txBox="1"/>
          <p:nvPr/>
        </p:nvSpPr>
        <p:spPr>
          <a:xfrm>
            <a:off x="596715" y="932200"/>
            <a:ext cx="7623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Lexend" panose="020B0604020202020204" charset="0"/>
                <a:cs typeface="Times New Roman" panose="02020603050405020304" pitchFamily="18" charset="0"/>
              </a:rPr>
              <a:t>LITERATURE</a:t>
            </a:r>
            <a:r>
              <a:rPr lang="en-IN" sz="2800" b="1" dirty="0">
                <a:solidFill>
                  <a:schemeClr val="tx1"/>
                </a:solidFill>
                <a:latin typeface="Lexend" panose="020B0604020202020204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275195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D05E4665-00E0-0C7C-723A-427A20E6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99D331-50D2-D1DF-15D2-9E3E0D9BB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96076"/>
              </p:ext>
            </p:extLst>
          </p:nvPr>
        </p:nvGraphicFramePr>
        <p:xfrm>
          <a:off x="518160" y="748030"/>
          <a:ext cx="8107680" cy="364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269">
                  <a:extLst>
                    <a:ext uri="{9D8B030D-6E8A-4147-A177-3AD203B41FA5}">
                      <a16:colId xmlns:a16="http://schemas.microsoft.com/office/drawing/2014/main" val="2185347955"/>
                    </a:ext>
                  </a:extLst>
                </a:gridCol>
                <a:gridCol w="3790313">
                  <a:extLst>
                    <a:ext uri="{9D8B030D-6E8A-4147-A177-3AD203B41FA5}">
                      <a16:colId xmlns:a16="http://schemas.microsoft.com/office/drawing/2014/main" val="323922258"/>
                    </a:ext>
                  </a:extLst>
                </a:gridCol>
                <a:gridCol w="616766">
                  <a:extLst>
                    <a:ext uri="{9D8B030D-6E8A-4147-A177-3AD203B41FA5}">
                      <a16:colId xmlns:a16="http://schemas.microsoft.com/office/drawing/2014/main" val="117014327"/>
                    </a:ext>
                  </a:extLst>
                </a:gridCol>
                <a:gridCol w="3162332">
                  <a:extLst>
                    <a:ext uri="{9D8B030D-6E8A-4147-A177-3AD203B41FA5}">
                      <a16:colId xmlns:a16="http://schemas.microsoft.com/office/drawing/2014/main" val="493124139"/>
                    </a:ext>
                  </a:extLst>
                </a:gridCol>
              </a:tblGrid>
              <a:tr h="438426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from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532850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sng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Chengyun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 Liu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sng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4"/>
                        </a:rPr>
                        <a:t>Feiyang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4"/>
                        </a:rPr>
                        <a:t> Zhao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5"/>
                        </a:rPr>
                        <a:t>Boya Huang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6"/>
                        </a:rPr>
                        <a:t>Xintong Zhang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Dequan Zhang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and </a:t>
                      </a:r>
                      <a:r>
                        <a:rPr lang="en-IN" sz="1200" b="0" i="0" u="sng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7"/>
                        </a:rPr>
                        <a:t>Hualin</a:t>
                      </a:r>
                      <a:r>
                        <a:rPr lang="en-IN" sz="1200" b="0" i="0" u="sng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7"/>
                        </a:rPr>
                        <a:t> Li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"Cow face identification based on CNN by using channel attention module and spatial attention module”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research incorporates channel and spatial attention modules into CNNs for cow face identification, achieving an accuracy of 97.04%.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944816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FacEDiM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A Face Embedding Distribution Model for Few-Shot Biometric Authentication of Cattle</a:t>
                      </a:r>
                    </a:p>
                    <a:p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8"/>
                        </a:rPr>
                        <a:t>Meshia Cédric </a:t>
                      </a:r>
                      <a:r>
                        <a:rPr lang="en-IN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8"/>
                        </a:rPr>
                        <a:t>Oveneke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9"/>
                        </a:rPr>
                        <a:t>Rucha Vaishampayan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0"/>
                        </a:rPr>
                        <a:t>Deogratias </a:t>
                      </a:r>
                      <a:r>
                        <a:rPr lang="en-IN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0"/>
                        </a:rPr>
                        <a:t>Lukamba</a:t>
                      </a:r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0"/>
                        </a:rPr>
                        <a:t> </a:t>
                      </a:r>
                      <a:r>
                        <a:rPr lang="en-IN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0"/>
                        </a:rPr>
                        <a:t>Nsadisa</a:t>
                      </a:r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1"/>
                        </a:rPr>
                        <a:t>Jenny </a:t>
                      </a:r>
                      <a:r>
                        <a:rPr lang="en-IN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1"/>
                        </a:rPr>
                        <a:t>Ambukiyenyi</a:t>
                      </a:r>
                      <a:r>
                        <a:rPr lang="en-IN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11"/>
                        </a:rPr>
                        <a:t> Onya</a:t>
                      </a:r>
                      <a:endParaRPr lang="en-IN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Computing the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Mahalanobis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distance and a multivariate Gaussian distribution of training embeddings.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embeddings are obtained using pre-trained models, including VGG16. 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42658"/>
                  </a:ext>
                </a:extLst>
              </a:tr>
              <a:tr h="964537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Evaluation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ofDeepLearningforAutomaticMulti-ViewFace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Detection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inCattle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Beibei Xu 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WenshengWang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LeifengGuo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GuipengChen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YaowuWang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WenjuZhang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and </a:t>
                      </a:r>
                      <a:r>
                        <a:rPr lang="en-IN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YongfengLi</a:t>
                      </a: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endParaRPr lang="en-IN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Experimental results showed that the </a:t>
                      </a:r>
                      <a:r>
                        <a:rPr lang="en-US" sz="12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50 was superior in accuracy and speed through performance evaluation, which yielded an average precision score of 99.8%.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6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45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A9B02BD5-1A6D-7D5B-696A-6C43CF5E2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0E6F49-2689-3E43-EAE0-0AFF348F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29898"/>
              </p:ext>
            </p:extLst>
          </p:nvPr>
        </p:nvGraphicFramePr>
        <p:xfrm>
          <a:off x="514625" y="468630"/>
          <a:ext cx="790801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056">
                  <a:extLst>
                    <a:ext uri="{9D8B030D-6E8A-4147-A177-3AD203B41FA5}">
                      <a16:colId xmlns:a16="http://schemas.microsoft.com/office/drawing/2014/main" val="2185347955"/>
                    </a:ext>
                  </a:extLst>
                </a:gridCol>
                <a:gridCol w="3575928">
                  <a:extLst>
                    <a:ext uri="{9D8B030D-6E8A-4147-A177-3AD203B41FA5}">
                      <a16:colId xmlns:a16="http://schemas.microsoft.com/office/drawing/2014/main" val="323922258"/>
                    </a:ext>
                  </a:extLst>
                </a:gridCol>
                <a:gridCol w="601578">
                  <a:extLst>
                    <a:ext uri="{9D8B030D-6E8A-4147-A177-3AD203B41FA5}">
                      <a16:colId xmlns:a16="http://schemas.microsoft.com/office/drawing/2014/main" val="117014327"/>
                    </a:ext>
                  </a:extLst>
                </a:gridCol>
                <a:gridCol w="3084454">
                  <a:extLst>
                    <a:ext uri="{9D8B030D-6E8A-4147-A177-3AD203B41FA5}">
                      <a16:colId xmlns:a16="http://schemas.microsoft.com/office/drawing/2014/main" val="493124139"/>
                    </a:ext>
                  </a:extLst>
                </a:gridCol>
              </a:tblGrid>
              <a:tr h="311261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from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532850"/>
                  </a:ext>
                </a:extLst>
              </a:tr>
              <a:tr h="103681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Learning based Individual Cattle Face Recognition using Data Augmentation </a:t>
                      </a:r>
                    </a:p>
                    <a:p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 Transfer Learning </a:t>
                      </a:r>
                    </a:p>
                    <a:p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Havva Eylem </a:t>
                      </a:r>
                      <a:r>
                        <a:rPr lang="en-IN" sz="14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Polata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Dilara Gerdan </a:t>
                      </a:r>
                      <a:r>
                        <a:rPr lang="en-IN" sz="14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Kocb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Ömer </a:t>
                      </a:r>
                      <a:r>
                        <a:rPr lang="en-IN" sz="14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Ertugrulc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Caner </a:t>
                      </a:r>
                      <a:r>
                        <a:rPr lang="en-IN" sz="14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Kocb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Kamil Ekinci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study used MobileNetV2 and other models to identify 30 cows from 15,000 images. MobileNetV2 achieved 98.54% accuracy with high efficiency.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944816"/>
                  </a:ext>
                </a:extLst>
              </a:tr>
              <a:tr h="685154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EfficientNetV2: Smaller Models and Faster Training 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Mingxing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Tan1 Quoc V. Le</a:t>
                      </a:r>
                      <a:endParaRPr lang="en-IN" sz="14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 offers faster training and improved parameter efficiency. In the study, EfficientNetV2 achieved a top-1 accuracy of 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84.3%.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42658"/>
                  </a:ext>
                </a:extLst>
              </a:tr>
              <a:tr h="1319576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New Generation Indonesian Endemic Cattle Classification: MobileNetV2 and ResNet50</a:t>
                      </a:r>
                    </a:p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Ahmad Fikri,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Aniati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Murni Universitas Indonesia,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Pondok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Cina, Beji, Kota Depok, Jawa Barat, 16424, Indonesia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This research utilized MobileNetV2 and ResNet50 to classify Indonesian endemic cattle breeds, highlighting MobileNetV2's efficiency. ResNet50 achieved 83.33% accuracy , while MobileNetV2 reached 77.08% accuracy.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6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1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D58FCF96-92A4-1303-19B9-C2109F66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76502-EAFE-04BD-E35B-143315AA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8"/>
          <a:stretch/>
        </p:blipFill>
        <p:spPr>
          <a:xfrm>
            <a:off x="2887237" y="988742"/>
            <a:ext cx="2628900" cy="3865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A85F8-2E30-2A8A-4295-B5E762C1E545}"/>
              </a:ext>
            </a:extLst>
          </p:cNvPr>
          <p:cNvSpPr txBox="1"/>
          <p:nvPr/>
        </p:nvSpPr>
        <p:spPr>
          <a:xfrm>
            <a:off x="617035" y="403672"/>
            <a:ext cx="7623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Lexend" panose="020B0604020202020204" charset="0"/>
              </a:rPr>
              <a:t>PROPOSED METHODOLOGY</a:t>
            </a:r>
            <a:endParaRPr lang="en-IN" sz="2800" dirty="0">
              <a:solidFill>
                <a:schemeClr val="tx1"/>
              </a:solidFill>
              <a:latin typeface="Lexe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80671"/>
      </p:ext>
    </p:extLst>
  </p:cSld>
  <p:clrMapOvr>
    <a:masterClrMapping/>
  </p:clrMapOvr>
</p:sld>
</file>

<file path=ppt/theme/theme1.xml><?xml version="1.0" encoding="utf-8"?>
<a:theme xmlns:a="http://schemas.openxmlformats.org/drawingml/2006/main" name="Livestock Management of Ruminant Animals Project Proposal by Slidesgo">
  <a:themeElements>
    <a:clrScheme name="Simple Light">
      <a:dk1>
        <a:srgbClr val="504532"/>
      </a:dk1>
      <a:lt1>
        <a:srgbClr val="E0E0DB"/>
      </a:lt1>
      <a:dk2>
        <a:srgbClr val="F5F4F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045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1179</Words>
  <Application>Microsoft Office PowerPoint</Application>
  <PresentationFormat>On-screen Show (16:9)</PresentationFormat>
  <Paragraphs>184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Courier New</vt:lpstr>
      <vt:lpstr>Lexend Medium</vt:lpstr>
      <vt:lpstr>Dosis</vt:lpstr>
      <vt:lpstr>Wingdings</vt:lpstr>
      <vt:lpstr>Lexend</vt:lpstr>
      <vt:lpstr>Nunito Light</vt:lpstr>
      <vt:lpstr>Times New Roman</vt:lpstr>
      <vt:lpstr>Arial</vt:lpstr>
      <vt:lpstr>Livestock Management of Ruminant Animals Project Proposal by Slidesgo</vt:lpstr>
      <vt:lpstr>AI-BASED COW FACE IDENTIFICATION FOR IMPROVED LIVESTOCK MANAGEMENT</vt:lpstr>
      <vt:lpstr>CONTENTS</vt:lpstr>
      <vt:lpstr>INTRODUCTION</vt:lpstr>
      <vt:lpstr>OBJECTIVES</vt:lpstr>
      <vt:lpstr>AIM &amp; OBJECTIVES</vt:lpstr>
      <vt:lpstr>PowerPoint Presentation</vt:lpstr>
      <vt:lpstr>PowerPoint Presentation</vt:lpstr>
      <vt:lpstr>PowerPoint Presentation</vt:lpstr>
      <vt:lpstr>PowerPoint Presentation</vt:lpstr>
      <vt:lpstr>WORK DONE</vt:lpstr>
      <vt:lpstr>WORK DONE</vt:lpstr>
      <vt:lpstr>BEFORE AUGMENTATION</vt:lpstr>
      <vt:lpstr>AFTER AUGMENTATION</vt:lpstr>
      <vt:lpstr>RESULTS &amp; DISCUSSION</vt:lpstr>
      <vt:lpstr>RESULTS &amp; DISCUSSION</vt:lpstr>
      <vt:lpstr>PowerPoint Presentation</vt:lpstr>
      <vt:lpstr>PowerPoint Presentation</vt:lpstr>
      <vt:lpstr>BEST MODEL SELECTION</vt:lpstr>
      <vt:lpstr>BEST MODEL SELECTION</vt:lpstr>
      <vt:lpstr>CONCLUSION</vt:lpstr>
      <vt:lpstr>FUTURE SCOPE</vt:lpstr>
      <vt:lpstr>SOCIAL RELEVANCE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Nandana S Babu</dc:creator>
  <cp:lastModifiedBy>Dixon Mathews</cp:lastModifiedBy>
  <cp:revision>5</cp:revision>
  <dcterms:modified xsi:type="dcterms:W3CDTF">2025-05-05T01:28:56Z</dcterms:modified>
</cp:coreProperties>
</file>